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17F2-84C0-2547-84C7-8DA4EF184CE1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D27F9-0233-0B48-917F-EA4054FAC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6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D27F9-0233-0B48-917F-EA4054FAC1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D27F9-0233-0B48-917F-EA4054FAC1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D27F9-0233-0B48-917F-EA4054FAC1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D27F9-0233-0B48-917F-EA4054FAC1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1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D27F9-0233-0B48-917F-EA4054FAC1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14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D27F9-0233-0B48-917F-EA4054FAC1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0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5E1A-A30F-0B45-83A0-691AE5319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62A3B-B039-5244-A8E1-09887BC44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D8367-29B7-AE48-8CD3-5C773690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3348F-0ABB-164D-87F6-5D1245F1E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081C5-201C-4B4A-9623-292F31C9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40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A77D-4855-854D-956A-04856610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870AA-A3D6-944A-880C-87CE87B78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76C6-7D35-B64A-845A-BFCEB0B3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AA626-13F1-7347-8D55-F40D8E7A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30A4A-09D0-784F-AC3A-42B05E3F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A7454-14F1-AF46-8483-6DA5DC437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988C3-DDDB-D643-BB2B-5263B0809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664F4-6C05-F74C-BF5F-E2FAA5E7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62C0D-3E05-F146-988A-59E037E3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28007-B862-D942-8DA2-4574DE967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0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817F-3677-9644-819E-F7DB82044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9353-8550-124B-9E58-36F58E05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D6D5A-E1EC-D74A-AFAD-271646BA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3A0CE-F901-D547-AEA5-2CE98EFB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E5CCB-BD8D-CA4E-9F77-498B13CF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3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740A-152E-AD4C-88A0-E36827649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0C47F-47F2-3743-8DFB-D5124D2CE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86A39-9B43-2A49-8A06-9EF6FF99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FDDF4-EE5D-0E4A-BD5D-D57E549BE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A19C8-AB7D-404F-87C8-5CC9265B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2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98EF-17C9-B24B-AA9E-4AEE661E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6F5AC-8893-B146-98C8-9CEC17867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C6490-729C-2341-B243-B3572BF05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CEE24-59C4-4249-8E1D-71105DBBC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3BC2E-0D8C-ED46-BC19-EB5700E2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0E0B3-9005-E242-97F5-E7708E40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1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5F97-CF86-1046-8E44-3E07C15D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0BE97-C6D7-574D-83F8-1AEAB5FA4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675B6-6DFC-034F-AC05-A0A8173D1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8BB8F-6264-B64D-B9EA-60F9EFC30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2E576-AE34-F74C-85ED-BB9BB723B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6CC39F-F0DA-1048-82EB-532E15DB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E5E17-D221-9648-B6CB-1907F0FE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DDA0F-208E-1940-ACBA-F326C578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B51A-7EA1-D64F-9101-50BD7575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AD2AB-56FD-DA42-8F6D-FCFB9118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A81E2-CCF5-B049-8333-A8A2C628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269DC-37A1-2249-A8C4-107BC1C19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1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80A53-4AA7-C24C-A412-769DC012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30A2D-3A79-5848-BA0A-CFC9D118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92134-932B-5042-808D-BF84A5F89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8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2C9E-F397-D049-AA71-13CC60AD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4A001-DEF7-CB42-973F-9426E97CF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3A42F-CE18-7D4A-95EC-7DA3936D3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C2FAA-1EFD-D645-BDC0-768D992D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96453-FFC1-6F49-9FC3-0DCE98EA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4FAAC-B393-B94E-98C8-CEDF3585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8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F0B8-58A1-DB4D-80D0-80C939B7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9F6392-15F4-4248-9DA2-FC8D94F44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C4969-82EC-104B-85E9-EAB56C403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6EA65-EBFD-5F4D-9CEA-B6453B4E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FCCF-310F-8949-87D2-627CC4B0A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A8A10-3908-A543-AF41-3AD3AE9F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CE230-2EC7-8A4D-858C-BD45E5EF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C9317-C6BE-4D47-8DC8-5CF4D2722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A3397-D62B-4C48-90E8-9B121E39B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AF72A-DCB0-994A-BF20-0581FA6DB59E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7BD5E-1DB8-C84A-981C-37BEE9538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DB0BD-2A8A-9641-A511-1CE36093F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3A41E-598F-064F-A394-7F02887DA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2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7E6BE7-B8E9-7040-B9DB-56ABE3C9D0F9}"/>
              </a:ext>
            </a:extLst>
          </p:cNvPr>
          <p:cNvSpPr txBox="1"/>
          <p:nvPr/>
        </p:nvSpPr>
        <p:spPr>
          <a:xfrm>
            <a:off x="154612" y="128588"/>
            <a:ext cx="5017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Multi-Channel Attribution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52C8A-5D2D-0349-9E21-3782D1D0DC08}"/>
              </a:ext>
            </a:extLst>
          </p:cNvPr>
          <p:cNvSpPr/>
          <p:nvPr/>
        </p:nvSpPr>
        <p:spPr>
          <a:xfrm>
            <a:off x="8512" y="6613174"/>
            <a:ext cx="1013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www.shipstation.com</a:t>
            </a:r>
            <a:r>
              <a:rPr lang="en-US" sz="1200" dirty="0"/>
              <a:t>/blog/handling-your-business/multichannel-marketing-101/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77D8B-FE25-6C4A-8B87-CC78D68C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1" y="2166292"/>
            <a:ext cx="9900223" cy="29082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0C0EA3-B449-FE43-AB2B-6CF92D652C1D}"/>
              </a:ext>
            </a:extLst>
          </p:cNvPr>
          <p:cNvSpPr txBox="1"/>
          <p:nvPr/>
        </p:nvSpPr>
        <p:spPr>
          <a:xfrm>
            <a:off x="542660" y="5345094"/>
            <a:ext cx="1127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Multi-Channel Attribution helps us decide </a:t>
            </a:r>
            <a:r>
              <a:rPr lang="en-US" sz="2400" b="1" dirty="0"/>
              <a:t>how we assign credit to each of the channels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B6C81-7015-4741-A36E-ECDE6BF6B24C}"/>
              </a:ext>
            </a:extLst>
          </p:cNvPr>
          <p:cNvSpPr/>
          <p:nvPr/>
        </p:nvSpPr>
        <p:spPr>
          <a:xfrm>
            <a:off x="714375" y="1064747"/>
            <a:ext cx="106894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Customers interact with the website through different channels before conversion*: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6572C-A61F-3549-8F18-D5CF4D75E2C2}"/>
              </a:ext>
            </a:extLst>
          </p:cNvPr>
          <p:cNvSpPr txBox="1"/>
          <p:nvPr/>
        </p:nvSpPr>
        <p:spPr>
          <a:xfrm>
            <a:off x="542660" y="1526412"/>
            <a:ext cx="11272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*conversion can be any KPI we want to track (ex. sales, </a:t>
            </a:r>
            <a:r>
              <a:rPr lang="en-US" sz="1600" dirty="0" err="1"/>
              <a:t>build&amp;price</a:t>
            </a:r>
            <a:r>
              <a:rPr lang="en-US" sz="1600" dirty="0"/>
              <a:t> completion, clicks on a certain page)</a:t>
            </a:r>
          </a:p>
        </p:txBody>
      </p:sp>
    </p:spTree>
    <p:extLst>
      <p:ext uri="{BB962C8B-B14F-4D97-AF65-F5344CB8AC3E}">
        <p14:creationId xmlns:p14="http://schemas.microsoft.com/office/powerpoint/2010/main" val="878738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19EBA0-24F9-454D-8B3E-35BD9ED97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1" y="2596435"/>
            <a:ext cx="7349067" cy="18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537EF0-1D11-8645-B027-059E2BD73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11" y="4511933"/>
            <a:ext cx="7349067" cy="1893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D81BB-D5A4-0145-8398-D3A241A3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11" y="770811"/>
            <a:ext cx="7302695" cy="1854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032CC6-50C7-FB46-8FC1-2A0A5AEB538D}"/>
              </a:ext>
            </a:extLst>
          </p:cNvPr>
          <p:cNvCxnSpPr/>
          <p:nvPr/>
        </p:nvCxnSpPr>
        <p:spPr>
          <a:xfrm>
            <a:off x="0" y="262501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93AE3-0341-E841-BA01-EF0DACF258D6}"/>
              </a:ext>
            </a:extLst>
          </p:cNvPr>
          <p:cNvCxnSpPr/>
          <p:nvPr/>
        </p:nvCxnSpPr>
        <p:spPr>
          <a:xfrm>
            <a:off x="0" y="451193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7E6BE7-B8E9-7040-B9DB-56ABE3C9D0F9}"/>
              </a:ext>
            </a:extLst>
          </p:cNvPr>
          <p:cNvSpPr txBox="1"/>
          <p:nvPr/>
        </p:nvSpPr>
        <p:spPr>
          <a:xfrm>
            <a:off x="154612" y="128588"/>
            <a:ext cx="5017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Heuristic Attribution Models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FE749C-42CB-A740-B8C5-1732738A9699}"/>
              </a:ext>
            </a:extLst>
          </p:cNvPr>
          <p:cNvSpPr txBox="1"/>
          <p:nvPr/>
        </p:nvSpPr>
        <p:spPr>
          <a:xfrm>
            <a:off x="7895213" y="136405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First Click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C9167-C7E4-B94A-BFA8-5C2627A7AC85}"/>
              </a:ext>
            </a:extLst>
          </p:cNvPr>
          <p:cNvSpPr txBox="1"/>
          <p:nvPr/>
        </p:nvSpPr>
        <p:spPr>
          <a:xfrm>
            <a:off x="7895212" y="3250978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Last Click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799C72-E27F-C946-A7D3-71DF2F0B8832}"/>
              </a:ext>
            </a:extLst>
          </p:cNvPr>
          <p:cNvSpPr txBox="1"/>
          <p:nvPr/>
        </p:nvSpPr>
        <p:spPr>
          <a:xfrm>
            <a:off x="7895212" y="5163078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Linear Model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52C8A-5D2D-0349-9E21-3782D1D0DC08}"/>
              </a:ext>
            </a:extLst>
          </p:cNvPr>
          <p:cNvSpPr/>
          <p:nvPr/>
        </p:nvSpPr>
        <p:spPr>
          <a:xfrm>
            <a:off x="8512" y="6613174"/>
            <a:ext cx="1013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www.cukeragency.com</a:t>
            </a:r>
            <a:r>
              <a:rPr lang="en-US" sz="1200" dirty="0"/>
              <a:t>/blog/2018/05/09/multi-channel-attribution-modeling-digital-</a:t>
            </a:r>
            <a:r>
              <a:rPr lang="en-US" sz="1200" dirty="0" err="1"/>
              <a:t>marketi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6383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7E6BE7-B8E9-7040-B9DB-56ABE3C9D0F9}"/>
              </a:ext>
            </a:extLst>
          </p:cNvPr>
          <p:cNvSpPr txBox="1"/>
          <p:nvPr/>
        </p:nvSpPr>
        <p:spPr>
          <a:xfrm>
            <a:off x="154612" y="128588"/>
            <a:ext cx="5017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Markov Chain Attribution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52C8A-5D2D-0349-9E21-3782D1D0DC08}"/>
              </a:ext>
            </a:extLst>
          </p:cNvPr>
          <p:cNvSpPr/>
          <p:nvPr/>
        </p:nvSpPr>
        <p:spPr>
          <a:xfrm>
            <a:off x="8512" y="6613174"/>
            <a:ext cx="1013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analyzecore.com</a:t>
            </a:r>
            <a:r>
              <a:rPr lang="en-US" sz="1200" dirty="0"/>
              <a:t>/2016/08/03/attribution-model-r-part-1/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428DD0-84B5-E646-818E-178B8A8AE163}"/>
              </a:ext>
            </a:extLst>
          </p:cNvPr>
          <p:cNvSpPr/>
          <p:nvPr/>
        </p:nvSpPr>
        <p:spPr>
          <a:xfrm>
            <a:off x="0" y="963485"/>
            <a:ext cx="12183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Using a dataset of journeys we can map each journey to a network and assign probabilities: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1C988-4767-1845-9836-A1CE9D64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83" y="1425150"/>
            <a:ext cx="8561991" cy="3441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5D4772A-60C2-0746-9154-2050F6EEBF3C}"/>
              </a:ext>
            </a:extLst>
          </p:cNvPr>
          <p:cNvSpPr/>
          <p:nvPr/>
        </p:nvSpPr>
        <p:spPr>
          <a:xfrm>
            <a:off x="8513" y="4820267"/>
            <a:ext cx="12183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We can now track </a:t>
            </a:r>
            <a:r>
              <a:rPr lang="en-US" sz="2400" b="1" dirty="0"/>
              <a:t>what channels customers start at</a:t>
            </a:r>
            <a:r>
              <a:rPr lang="en-US" sz="2400" dirty="0"/>
              <a:t>, </a:t>
            </a:r>
            <a:r>
              <a:rPr lang="en-US" sz="2400" b="1" dirty="0"/>
              <a:t>which ones they transition to </a:t>
            </a:r>
            <a:r>
              <a:rPr lang="en-US" sz="2400" dirty="0"/>
              <a:t>and </a:t>
            </a:r>
            <a:r>
              <a:rPr lang="en-US" sz="2400" b="1" dirty="0"/>
              <a:t>what channels customers are in before a conversion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8A6461-3A65-1C42-8FDC-AFEBC968F961}"/>
              </a:ext>
            </a:extLst>
          </p:cNvPr>
          <p:cNvSpPr/>
          <p:nvPr/>
        </p:nvSpPr>
        <p:spPr>
          <a:xfrm>
            <a:off x="-1" y="5798071"/>
            <a:ext cx="121834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This lets us see what channels play a leading role in successful customer journeys</a:t>
            </a:r>
          </a:p>
        </p:txBody>
      </p:sp>
    </p:spTree>
    <p:extLst>
      <p:ext uri="{BB962C8B-B14F-4D97-AF65-F5344CB8AC3E}">
        <p14:creationId xmlns:p14="http://schemas.microsoft.com/office/powerpoint/2010/main" val="90668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7E6BE7-B8E9-7040-B9DB-56ABE3C9D0F9}"/>
              </a:ext>
            </a:extLst>
          </p:cNvPr>
          <p:cNvSpPr txBox="1"/>
          <p:nvPr/>
        </p:nvSpPr>
        <p:spPr>
          <a:xfrm>
            <a:off x="154611" y="128588"/>
            <a:ext cx="829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do Markov Chains attribute credit?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252C8A-5D2D-0349-9E21-3782D1D0DC08}"/>
              </a:ext>
            </a:extLst>
          </p:cNvPr>
          <p:cNvSpPr/>
          <p:nvPr/>
        </p:nvSpPr>
        <p:spPr>
          <a:xfrm>
            <a:off x="8512" y="6613174"/>
            <a:ext cx="10139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analyzecore.com</a:t>
            </a:r>
            <a:r>
              <a:rPr lang="en-US" sz="1200" dirty="0"/>
              <a:t>/2016/08/03/attribution-model-r-part-1/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1C988-4767-1845-9836-A1CE9D64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35" y="1983568"/>
            <a:ext cx="5704322" cy="2292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0FA240-F950-A148-9C4E-50029D2D2CEF}"/>
              </a:ext>
            </a:extLst>
          </p:cNvPr>
          <p:cNvSpPr/>
          <p:nvPr/>
        </p:nvSpPr>
        <p:spPr>
          <a:xfrm>
            <a:off x="8513" y="1009038"/>
            <a:ext cx="121834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We remove each channel from the graph and measure how many conversions can be made without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0778C-9A5B-3547-A11C-5DAFF97E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586" y="2170927"/>
            <a:ext cx="5753213" cy="2173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3B09DC-0F22-514B-A126-D1DD4565C858}"/>
              </a:ext>
            </a:extLst>
          </p:cNvPr>
          <p:cNvSpPr txBox="1"/>
          <p:nvPr/>
        </p:nvSpPr>
        <p:spPr>
          <a:xfrm>
            <a:off x="7486592" y="1651425"/>
            <a:ext cx="36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Same model, C1 removed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8F54D-719D-0348-AB99-32A51C652946}"/>
              </a:ext>
            </a:extLst>
          </p:cNvPr>
          <p:cNvSpPr txBox="1"/>
          <p:nvPr/>
        </p:nvSpPr>
        <p:spPr>
          <a:xfrm>
            <a:off x="1782270" y="1613114"/>
            <a:ext cx="285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Original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E14CB-C4A0-E444-9970-256D0F8A77F2}"/>
              </a:ext>
            </a:extLst>
          </p:cNvPr>
          <p:cNvSpPr/>
          <p:nvPr/>
        </p:nvSpPr>
        <p:spPr>
          <a:xfrm>
            <a:off x="2506008" y="5075365"/>
            <a:ext cx="69194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Remove the channel C1 from the model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Check how many conversions can happen without C1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Compare the number of conversions with and without 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6D736-4E42-5E49-B4FC-EB9031715E53}"/>
              </a:ext>
            </a:extLst>
          </p:cNvPr>
          <p:cNvSpPr txBox="1"/>
          <p:nvPr/>
        </p:nvSpPr>
        <p:spPr>
          <a:xfrm>
            <a:off x="2967453" y="4501703"/>
            <a:ext cx="6028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Steps to calculate attribution </a:t>
            </a:r>
          </a:p>
        </p:txBody>
      </p:sp>
    </p:spTree>
    <p:extLst>
      <p:ext uri="{BB962C8B-B14F-4D97-AF65-F5344CB8AC3E}">
        <p14:creationId xmlns:p14="http://schemas.microsoft.com/office/powerpoint/2010/main" val="207469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7E6BE7-B8E9-7040-B9DB-56ABE3C9D0F9}"/>
              </a:ext>
            </a:extLst>
          </p:cNvPr>
          <p:cNvSpPr txBox="1"/>
          <p:nvPr/>
        </p:nvSpPr>
        <p:spPr>
          <a:xfrm>
            <a:off x="154611" y="128588"/>
            <a:ext cx="8295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FA240-F950-A148-9C4E-50029D2D2CEF}"/>
              </a:ext>
            </a:extLst>
          </p:cNvPr>
          <p:cNvSpPr/>
          <p:nvPr/>
        </p:nvSpPr>
        <p:spPr>
          <a:xfrm>
            <a:off x="8513" y="778602"/>
            <a:ext cx="121834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Building the customer journey data can be very difficult but GA helps us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011DE6-0C2A-3349-97B2-869D7CF41BCA}"/>
              </a:ext>
            </a:extLst>
          </p:cNvPr>
          <p:cNvSpPr txBox="1"/>
          <p:nvPr/>
        </p:nvSpPr>
        <p:spPr>
          <a:xfrm>
            <a:off x="108204" y="1403262"/>
            <a:ext cx="5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Google Analytics tracks and stores conversion paths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F2F66-9C3D-084B-B255-84131CDA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56" y="1803372"/>
            <a:ext cx="5694296" cy="458893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EDAF6C-BCC5-7546-9765-4F741E1FA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30583"/>
              </p:ext>
            </p:extLst>
          </p:nvPr>
        </p:nvGraphicFramePr>
        <p:xfrm>
          <a:off x="6001004" y="2323842"/>
          <a:ext cx="5973211" cy="2460116"/>
        </p:xfrm>
        <a:graphic>
          <a:graphicData uri="http://schemas.openxmlformats.org/drawingml/2006/table">
            <a:tbl>
              <a:tblPr/>
              <a:tblGrid>
                <a:gridCol w="5008012">
                  <a:extLst>
                    <a:ext uri="{9D8B030D-6E8A-4147-A177-3AD203B41FA5}">
                      <a16:colId xmlns:a16="http://schemas.microsoft.com/office/drawing/2014/main" val="2932815968"/>
                    </a:ext>
                  </a:extLst>
                </a:gridCol>
                <a:gridCol w="965199">
                  <a:extLst>
                    <a:ext uri="{9D8B030D-6E8A-4147-A177-3AD203B41FA5}">
                      <a16:colId xmlns:a16="http://schemas.microsoft.com/office/drawing/2014/main" val="3575961260"/>
                    </a:ext>
                  </a:extLst>
                </a:gridCol>
              </a:tblGrid>
              <a:tr h="306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Campaign (Or Source/Medium) Path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Conversions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03393"/>
                  </a:ext>
                </a:extLst>
              </a:tr>
              <a:tr h="306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(direct) / (none) &gt; (direct) / (none)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17,508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371172"/>
                  </a:ext>
                </a:extLst>
              </a:tr>
              <a:tr h="306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/ organic &gt; (direct) / (none)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301951"/>
                  </a:ext>
                </a:extLst>
              </a:tr>
              <a:tr h="306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(direct) / (none) &gt; (direct) / (none) &gt; (direct) / (none)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7,604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871882"/>
                  </a:ext>
                </a:extLst>
              </a:tr>
              <a:tr h="306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google / organic &gt; (direct) / (none) &gt; (direct) / (none)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319488"/>
                  </a:ext>
                </a:extLst>
              </a:tr>
              <a:tr h="306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dbm / cpm (impression) &gt; (direct) / (none)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497112"/>
                  </a:ext>
                </a:extLst>
              </a:tr>
              <a:tr h="306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dbm / cpm (impression) &gt; google / organic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48434"/>
                  </a:ext>
                </a:extLst>
              </a:tr>
              <a:tr h="3172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(impression) &gt;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dbm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/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(impression) &gt; (direct) / (none)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42700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72E747A-3331-0644-B335-4EF580142202}"/>
              </a:ext>
            </a:extLst>
          </p:cNvPr>
          <p:cNvSpPr txBox="1"/>
          <p:nvPr/>
        </p:nvSpPr>
        <p:spPr>
          <a:xfrm>
            <a:off x="6824661" y="1449211"/>
            <a:ext cx="4548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Using an API we can pull the path data in a format for modelling</a:t>
            </a:r>
          </a:p>
        </p:txBody>
      </p:sp>
    </p:spTree>
    <p:extLst>
      <p:ext uri="{BB962C8B-B14F-4D97-AF65-F5344CB8AC3E}">
        <p14:creationId xmlns:p14="http://schemas.microsoft.com/office/powerpoint/2010/main" val="353245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67E6BE7-B8E9-7040-B9DB-56ABE3C9D0F9}"/>
              </a:ext>
            </a:extLst>
          </p:cNvPr>
          <p:cNvSpPr txBox="1"/>
          <p:nvPr/>
        </p:nvSpPr>
        <p:spPr>
          <a:xfrm>
            <a:off x="154611" y="128588"/>
            <a:ext cx="10005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Modelling Results (Conversion = </a:t>
            </a:r>
            <a:r>
              <a:rPr lang="en-US" sz="3200" b="1" dirty="0" err="1"/>
              <a:t>Build&amp;Price</a:t>
            </a:r>
            <a:r>
              <a:rPr lang="en-US" sz="3200" b="1" dirty="0"/>
              <a:t> Completion)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2E747A-3331-0644-B335-4EF580142202}"/>
              </a:ext>
            </a:extLst>
          </p:cNvPr>
          <p:cNvSpPr txBox="1"/>
          <p:nvPr/>
        </p:nvSpPr>
        <p:spPr>
          <a:xfrm>
            <a:off x="7230533" y="1814713"/>
            <a:ext cx="45487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can see how many conversions are attributed to each channel specifically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same methodology can be applied to different conversion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a year’s worth of data but this can be adjusted to track attribution performance over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 include campaigns into the channels to track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CCF68-A246-9344-A22B-107B5F3E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1" y="1575661"/>
            <a:ext cx="6916420" cy="49403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88509EE6-35E9-DA4F-A0F5-64DB04DEFA80}"/>
              </a:ext>
            </a:extLst>
          </p:cNvPr>
          <p:cNvSpPr/>
          <p:nvPr/>
        </p:nvSpPr>
        <p:spPr>
          <a:xfrm rot="5400000">
            <a:off x="5034116" y="-431120"/>
            <a:ext cx="356348" cy="3596221"/>
          </a:xfrm>
          <a:prstGeom prst="leftBrace">
            <a:avLst>
              <a:gd name="adj1" fmla="val 6437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AAD1F-5A9C-C046-97C4-96F3D0707B39}"/>
              </a:ext>
            </a:extLst>
          </p:cNvPr>
          <p:cNvSpPr txBox="1"/>
          <p:nvPr/>
        </p:nvSpPr>
        <p:spPr>
          <a:xfrm>
            <a:off x="2976557" y="819484"/>
            <a:ext cx="454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from all modelling types</a:t>
            </a:r>
          </a:p>
        </p:txBody>
      </p:sp>
    </p:spTree>
    <p:extLst>
      <p:ext uri="{BB962C8B-B14F-4D97-AF65-F5344CB8AC3E}">
        <p14:creationId xmlns:p14="http://schemas.microsoft.com/office/powerpoint/2010/main" val="3498603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10094</TotalTime>
  <Words>464</Words>
  <Application>Microsoft Macintosh PowerPoint</Application>
  <PresentationFormat>Widescreen</PresentationFormat>
  <Paragraphs>60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Ansar Butt</dc:creator>
  <cp:lastModifiedBy>Ansar Butt</cp:lastModifiedBy>
  <cp:revision>30</cp:revision>
  <dcterms:created xsi:type="dcterms:W3CDTF">2019-03-12T17:51:45Z</dcterms:created>
  <dcterms:modified xsi:type="dcterms:W3CDTF">2019-03-19T19:55:06Z</dcterms:modified>
</cp:coreProperties>
</file>